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2" r:id="rId2"/>
    <p:sldMasterId id="2147483670" r:id="rId3"/>
    <p:sldMasterId id="2147483681" r:id="rId4"/>
  </p:sldMasterIdLst>
  <p:notesMasterIdLst>
    <p:notesMasterId r:id="rId11"/>
  </p:notesMasterIdLst>
  <p:sldIdLst>
    <p:sldId id="2922" r:id="rId5"/>
    <p:sldId id="2916" r:id="rId6"/>
    <p:sldId id="2927" r:id="rId7"/>
    <p:sldId id="2928" r:id="rId8"/>
    <p:sldId id="2926" r:id="rId9"/>
    <p:sldId id="2929"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79A8"/>
    <a:srgbClr val="3FB7A3"/>
    <a:srgbClr val="5BC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6" d="100"/>
          <a:sy n="106" d="100"/>
        </p:scale>
        <p:origin x="120" y="480"/>
      </p:cViewPr>
      <p:guideLst>
        <p:guide orient="horz" pos="2184"/>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137A7-233C-4615-B57F-82E12C2EF77C}"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6F9C8-7AB8-4F12-AC78-F03044600AAD}" type="slidenum">
              <a:rPr lang="en-US" smtClean="0"/>
              <a:t>‹#›</a:t>
            </a:fld>
            <a:endParaRPr lang="en-US"/>
          </a:p>
        </p:txBody>
      </p:sp>
    </p:spTree>
    <p:extLst>
      <p:ext uri="{BB962C8B-B14F-4D97-AF65-F5344CB8AC3E}">
        <p14:creationId xmlns:p14="http://schemas.microsoft.com/office/powerpoint/2010/main" val="1177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029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4920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220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924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0063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95322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5193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5633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262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0082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4778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6759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7240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4008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61854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326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78906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501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7418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830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6671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0645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63030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39503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419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36790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60937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11800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62135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797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8876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0975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5987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4510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92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0907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7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12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9216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937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2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7448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5393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907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B1EDDF-79BD-4AE1-81CB-3A034B67B2BA}"/>
              </a:ext>
            </a:extLst>
          </p:cNvPr>
          <p:cNvGrpSpPr/>
          <p:nvPr/>
        </p:nvGrpSpPr>
        <p:grpSpPr>
          <a:xfrm>
            <a:off x="2868597" y="906171"/>
            <a:ext cx="6454805" cy="5528563"/>
            <a:chOff x="2787588" y="1251752"/>
            <a:chExt cx="6454805" cy="5528563"/>
          </a:xfrm>
        </p:grpSpPr>
        <p:sp>
          <p:nvSpPr>
            <p:cNvPr id="3" name="TextBox 2">
              <a:extLst>
                <a:ext uri="{FF2B5EF4-FFF2-40B4-BE49-F238E27FC236}">
                  <a16:creationId xmlns:a16="http://schemas.microsoft.com/office/drawing/2014/main" id="{4E54FF5E-E886-4981-AAE5-30410BF8DAFD}"/>
                </a:ext>
              </a:extLst>
            </p:cNvPr>
            <p:cNvSpPr txBox="1"/>
            <p:nvPr/>
          </p:nvSpPr>
          <p:spPr>
            <a:xfrm>
              <a:off x="2787588" y="1251752"/>
              <a:ext cx="6454805" cy="1138773"/>
            </a:xfrm>
            <a:prstGeom prst="rect">
              <a:avLst/>
            </a:prstGeom>
            <a:noFill/>
            <a:effectLst/>
          </p:spPr>
          <p:txBody>
            <a:bodyPr vert="horz" wrap="square" rtlCol="0">
              <a:spAutoFit/>
            </a:bodyPr>
            <a:lstStyle/>
            <a:p>
              <a:r>
                <a:rPr lang="en-US" sz="6800" i="1" spc="600" dirty="0">
                  <a:ln>
                    <a:solidFill>
                      <a:schemeClr val="accent2">
                        <a:lumMod val="60000"/>
                        <a:lumOff val="40000"/>
                      </a:schemeClr>
                    </a:solidFill>
                  </a:ln>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effectLst>
                    <a:reflection blurRad="6350" stA="55000" endA="50" endPos="85000" dir="5400000" sy="-100000" algn="bl" rotWithShape="0"/>
                  </a:effectLst>
                  <a:latin typeface="Eras Bold ITC" panose="020B0907030504020204" pitchFamily="34" charset="0"/>
                </a:rPr>
                <a:t>Meditation</a:t>
              </a:r>
            </a:p>
          </p:txBody>
        </p:sp>
        <p:pic>
          <p:nvPicPr>
            <p:cNvPr id="4" name="Picture 3">
              <a:extLst>
                <a:ext uri="{FF2B5EF4-FFF2-40B4-BE49-F238E27FC236}">
                  <a16:creationId xmlns:a16="http://schemas.microsoft.com/office/drawing/2014/main" id="{705B7E14-45F5-4ABE-A93C-2187083ED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267" y="3286957"/>
              <a:ext cx="3928363" cy="3493358"/>
            </a:xfrm>
            <a:prstGeom prst="rect">
              <a:avLst/>
            </a:prstGeom>
          </p:spPr>
        </p:pic>
      </p:grpSp>
    </p:spTree>
    <p:extLst>
      <p:ext uri="{BB962C8B-B14F-4D97-AF65-F5344CB8AC3E}">
        <p14:creationId xmlns:p14="http://schemas.microsoft.com/office/powerpoint/2010/main" val="1867038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B525AEE9-1433-489A-99F0-ED5D39815FEC}"/>
              </a:ext>
            </a:extLst>
          </p:cNvPr>
          <p:cNvSpPr txBox="1">
            <a:spLocks/>
          </p:cNvSpPr>
          <p:nvPr/>
        </p:nvSpPr>
        <p:spPr>
          <a:xfrm>
            <a:off x="1482725" y="2141538"/>
            <a:ext cx="10709275" cy="4716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b="1" dirty="0">
                <a:solidFill>
                  <a:srgbClr val="F36C25"/>
                </a:solidFill>
                <a:latin typeface="Eras Bold ITC" panose="020B0602030504020804" pitchFamily="34" charset="77"/>
              </a:rPr>
              <a:t>Week Two</a:t>
            </a:r>
          </a:p>
          <a:p>
            <a:pPr marL="0" indent="0" algn="ctr">
              <a:buFont typeface="Arial" panose="020B0604020202020204" pitchFamily="34" charset="0"/>
              <a:buNone/>
            </a:pPr>
            <a:endParaRPr lang="en-US" sz="9600" b="1" dirty="0">
              <a:solidFill>
                <a:srgbClr val="F36C25"/>
              </a:solidFill>
              <a:latin typeface="Eras Bold ITC" panose="020B0602030504020804" pitchFamily="34" charset="77"/>
            </a:endParaRPr>
          </a:p>
        </p:txBody>
      </p:sp>
    </p:spTree>
    <p:custDataLst>
      <p:tags r:id="rId1"/>
    </p:custDataLst>
    <p:extLst>
      <p:ext uri="{BB962C8B-B14F-4D97-AF65-F5344CB8AC3E}">
        <p14:creationId xmlns:p14="http://schemas.microsoft.com/office/powerpoint/2010/main" val="95644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8893B2-E68C-4E3F-9B35-EE3085A0B5E3}"/>
              </a:ext>
            </a:extLst>
          </p:cNvPr>
          <p:cNvSpPr txBox="1"/>
          <p:nvPr/>
        </p:nvSpPr>
        <p:spPr>
          <a:xfrm>
            <a:off x="2766174" y="594007"/>
            <a:ext cx="6093228" cy="4278094"/>
          </a:xfrm>
          <a:prstGeom prst="rect">
            <a:avLst/>
          </a:prstGeom>
          <a:noFill/>
        </p:spPr>
        <p:txBody>
          <a:bodyPr wrap="square">
            <a:spAutoFit/>
          </a:bodyPr>
          <a:lstStyle/>
          <a:p>
            <a:pPr algn="ctr"/>
            <a:r>
              <a:rPr lang="en-US" sz="4800" b="1" dirty="0">
                <a:solidFill>
                  <a:srgbClr val="F08019"/>
                </a:solidFill>
                <a:latin typeface="Eras Medium ITC" panose="020B0602030504020804" pitchFamily="34" charset="0"/>
              </a:rPr>
              <a:t>Learning Objective:</a:t>
            </a:r>
          </a:p>
          <a:p>
            <a:pPr algn="ctr"/>
            <a:r>
              <a:rPr lang="en-US" sz="3200" dirty="0">
                <a:solidFill>
                  <a:srgbClr val="F08019"/>
                </a:solidFill>
                <a:latin typeface="Eras Medium ITC" panose="020B0602030504020804" pitchFamily="34" charset="0"/>
              </a:rPr>
              <a:t> </a:t>
            </a:r>
          </a:p>
          <a:p>
            <a:pPr algn="ctr"/>
            <a:r>
              <a:rPr lang="en-US" sz="3200" u="sng" dirty="0">
                <a:solidFill>
                  <a:srgbClr val="3A8E8A"/>
                </a:solidFill>
                <a:latin typeface="Eras Medium ITC" panose="020B0602030504020804" pitchFamily="34" charset="0"/>
              </a:rPr>
              <a:t>I can</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use an exercise of listening and breathing to calm and focus my mind</a:t>
            </a:r>
          </a:p>
          <a:p>
            <a:pPr algn="ctr"/>
            <a:endParaRPr lang="en-US" sz="3200" b="0" dirty="0">
              <a:latin typeface="Eras Medium ITC" panose="020B0602030504020804" pitchFamily="34" charset="0"/>
            </a:endParaRPr>
          </a:p>
          <a:p>
            <a:pPr algn="ctr"/>
            <a:r>
              <a:rPr lang="en-US" sz="3200" u="sng" dirty="0">
                <a:solidFill>
                  <a:srgbClr val="3A8E8A"/>
                </a:solidFill>
                <a:latin typeface="Eras Medium ITC" panose="020B0602030504020804" pitchFamily="34" charset="0"/>
              </a:rPr>
              <a:t>I will</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use meditation to deal with upsetting situations</a:t>
            </a:r>
            <a:endParaRPr lang="en-US" sz="4800" b="0" dirty="0">
              <a:solidFill>
                <a:srgbClr val="000000"/>
              </a:solidFill>
              <a:latin typeface="Eras Medium ITC" panose="020B0602030504020804" pitchFamily="34" charset="0"/>
            </a:endParaRPr>
          </a:p>
        </p:txBody>
      </p:sp>
    </p:spTree>
    <p:extLst>
      <p:ext uri="{BB962C8B-B14F-4D97-AF65-F5344CB8AC3E}">
        <p14:creationId xmlns:p14="http://schemas.microsoft.com/office/powerpoint/2010/main" val="244743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56378A-4633-491F-8A27-1627048FACC6}"/>
              </a:ext>
            </a:extLst>
          </p:cNvPr>
          <p:cNvSpPr/>
          <p:nvPr/>
        </p:nvSpPr>
        <p:spPr>
          <a:xfrm>
            <a:off x="0" y="6232124"/>
            <a:ext cx="1890944" cy="643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1FE39BB-0ABB-4A1B-8ED5-FA084BE50814}"/>
              </a:ext>
            </a:extLst>
          </p:cNvPr>
          <p:cNvSpPr/>
          <p:nvPr/>
        </p:nvSpPr>
        <p:spPr>
          <a:xfrm>
            <a:off x="0" y="0"/>
            <a:ext cx="1491449" cy="49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thread&#10;&#10;Description automatically generated">
            <a:extLst>
              <a:ext uri="{FF2B5EF4-FFF2-40B4-BE49-F238E27FC236}">
                <a16:creationId xmlns:a16="http://schemas.microsoft.com/office/drawing/2014/main" id="{E260176E-6972-43AD-8711-51834A6F9F6F}"/>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12621"/>
          <a:stretch/>
        </p:blipFill>
        <p:spPr>
          <a:xfrm flipH="1">
            <a:off x="0" y="0"/>
            <a:ext cx="12192000" cy="6858000"/>
          </a:xfrm>
          <a:prstGeom prst="rect">
            <a:avLst/>
          </a:prstGeom>
        </p:spPr>
      </p:pic>
      <p:pic>
        <p:nvPicPr>
          <p:cNvPr id="11" name="Picture 10" descr="Shape&#10;&#10;Description automatically generated">
            <a:extLst>
              <a:ext uri="{FF2B5EF4-FFF2-40B4-BE49-F238E27FC236}">
                <a16:creationId xmlns:a16="http://schemas.microsoft.com/office/drawing/2014/main" id="{0D2230F9-811F-4E79-82C0-F78D415FB255}"/>
              </a:ext>
            </a:extLst>
          </p:cNvPr>
          <p:cNvPicPr>
            <a:picLocks noChangeAspect="1"/>
          </p:cNvPicPr>
          <p:nvPr/>
        </p:nvPicPr>
        <p:blipFill rotWithShape="1">
          <a:blip r:embed="rId3">
            <a:extLst>
              <a:ext uri="{28A0092B-C50C-407E-A947-70E740481C1C}">
                <a14:useLocalDpi xmlns:a14="http://schemas.microsoft.com/office/drawing/2010/main" val="0"/>
              </a:ext>
            </a:extLst>
          </a:blip>
          <a:srcRect l="79951" r="1"/>
          <a:stretch/>
        </p:blipFill>
        <p:spPr>
          <a:xfrm>
            <a:off x="9735845" y="0"/>
            <a:ext cx="2444318" cy="6858000"/>
          </a:xfrm>
          <a:prstGeom prst="rect">
            <a:avLst/>
          </a:prstGeom>
        </p:spPr>
      </p:pic>
      <p:grpSp>
        <p:nvGrpSpPr>
          <p:cNvPr id="13" name="Group 12">
            <a:extLst>
              <a:ext uri="{FF2B5EF4-FFF2-40B4-BE49-F238E27FC236}">
                <a16:creationId xmlns:a16="http://schemas.microsoft.com/office/drawing/2014/main" id="{0A94136C-2CE3-4927-B4C2-02FB162FA372}"/>
              </a:ext>
            </a:extLst>
          </p:cNvPr>
          <p:cNvGrpSpPr/>
          <p:nvPr/>
        </p:nvGrpSpPr>
        <p:grpSpPr>
          <a:xfrm>
            <a:off x="1633042" y="347563"/>
            <a:ext cx="7410796" cy="3867617"/>
            <a:chOff x="1633042" y="347563"/>
            <a:chExt cx="7410796" cy="3867617"/>
          </a:xfrm>
        </p:grpSpPr>
        <p:sp>
          <p:nvSpPr>
            <p:cNvPr id="14" name="Title 2">
              <a:extLst>
                <a:ext uri="{FF2B5EF4-FFF2-40B4-BE49-F238E27FC236}">
                  <a16:creationId xmlns:a16="http://schemas.microsoft.com/office/drawing/2014/main" id="{C56E3B91-70D7-4952-A7A6-D5B93C2DB85A}"/>
                </a:ext>
              </a:extLst>
            </p:cNvPr>
            <p:cNvSpPr txBox="1">
              <a:spLocks/>
            </p:cNvSpPr>
            <p:nvPr/>
          </p:nvSpPr>
          <p:spPr>
            <a:xfrm>
              <a:off x="4323426" y="347563"/>
              <a:ext cx="3817397" cy="755015"/>
            </a:xfrm>
            <a:prstGeom prst="rect">
              <a:avLst/>
            </a:prstGeom>
            <a:ln>
              <a:noFill/>
            </a:ln>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sz="7500" dirty="0">
                  <a:ln>
                    <a:solidFill>
                      <a:schemeClr val="bg1"/>
                    </a:solidFill>
                  </a:ln>
                  <a:solidFill>
                    <a:srgbClr val="3FB7A3"/>
                  </a:solidFill>
                </a:rPr>
                <a:t>Skills</a:t>
              </a:r>
            </a:p>
          </p:txBody>
        </p:sp>
        <p:sp>
          <p:nvSpPr>
            <p:cNvPr id="15" name="TextBox 14">
              <a:extLst>
                <a:ext uri="{FF2B5EF4-FFF2-40B4-BE49-F238E27FC236}">
                  <a16:creationId xmlns:a16="http://schemas.microsoft.com/office/drawing/2014/main" id="{CB4FBD8D-6B0C-41F8-98B8-B35B672D48C6}"/>
                </a:ext>
              </a:extLst>
            </p:cNvPr>
            <p:cNvSpPr txBox="1"/>
            <p:nvPr/>
          </p:nvSpPr>
          <p:spPr>
            <a:xfrm>
              <a:off x="1633042" y="1999189"/>
              <a:ext cx="7410796" cy="2215991"/>
            </a:xfrm>
            <a:prstGeom prst="rect">
              <a:avLst/>
            </a:prstGeom>
            <a:noFill/>
          </p:spPr>
          <p:txBody>
            <a:bodyPr wrap="square">
              <a:spAutoFit/>
            </a:bodyPr>
            <a:lstStyle/>
            <a:p>
              <a:pPr marL="285750" marR="0" lvl="0" indent="-285750" algn="ctr">
                <a:spcAft>
                  <a:spcPts val="0"/>
                </a:spcAft>
                <a:buFont typeface="Arial" panose="020B0604020202020204" pitchFamily="34" charset="0"/>
                <a:buChar char="•"/>
              </a:pPr>
              <a:r>
                <a:rPr lang="en-US" sz="4600" i="1" u="none" strike="noStrike" dirty="0">
                  <a:solidFill>
                    <a:srgbClr val="FF5B00"/>
                  </a:solidFill>
                  <a:effectLst/>
                  <a:latin typeface="Eras Medium ITC" panose="020B0602030504020804" pitchFamily="34" charset="0"/>
                  <a:ea typeface="Calibri" panose="020F0502020204030204" pitchFamily="34" charset="0"/>
                </a:rPr>
                <a:t>Self Management</a:t>
              </a:r>
            </a:p>
            <a:p>
              <a:pPr marR="0" lvl="0" algn="ctr">
                <a:spcAft>
                  <a:spcPts val="0"/>
                </a:spcAft>
              </a:pPr>
              <a:endParaRPr lang="en-US" sz="4600" i="1" u="none" strike="noStrike" dirty="0">
                <a:solidFill>
                  <a:srgbClr val="FF5B00"/>
                </a:solidFill>
                <a:effectLst/>
                <a:latin typeface="Eras Medium ITC" panose="020B0602030504020804" pitchFamily="34" charset="0"/>
                <a:ea typeface="Calibri" panose="020F0502020204030204" pitchFamily="34" charset="0"/>
              </a:endParaRPr>
            </a:p>
            <a:p>
              <a:pPr marL="285750" marR="0" lvl="0" indent="-285750" algn="ctr">
                <a:spcAft>
                  <a:spcPts val="0"/>
                </a:spcAft>
                <a:buFont typeface="Arial" panose="020B0604020202020204" pitchFamily="34" charset="0"/>
                <a:buChar char="•"/>
              </a:pPr>
              <a:r>
                <a:rPr lang="en-US" sz="4600" i="1" dirty="0">
                  <a:solidFill>
                    <a:srgbClr val="FF5B00"/>
                  </a:solidFill>
                  <a:latin typeface="Eras Medium ITC" panose="020B0602030504020804" pitchFamily="34" charset="0"/>
                  <a:ea typeface="Arial" panose="020B0604020202020204" pitchFamily="34" charset="0"/>
                </a:rPr>
                <a:t>Stress Management</a:t>
              </a:r>
              <a:endParaRPr lang="en-US" sz="4600" i="1" u="none" strike="noStrike" dirty="0">
                <a:solidFill>
                  <a:srgbClr val="FF5B00"/>
                </a:solidFill>
                <a:effectLst/>
                <a:latin typeface="Eras Medium ITC" panose="020B0602030504020804" pitchFamily="34" charset="0"/>
                <a:ea typeface="Arial" panose="020B0604020202020204" pitchFamily="34" charset="0"/>
              </a:endParaRPr>
            </a:p>
          </p:txBody>
        </p:sp>
      </p:grpSp>
    </p:spTree>
    <p:extLst>
      <p:ext uri="{BB962C8B-B14F-4D97-AF65-F5344CB8AC3E}">
        <p14:creationId xmlns:p14="http://schemas.microsoft.com/office/powerpoint/2010/main" val="223054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rawing, blur&#10;&#10;Description automatically generated">
            <a:extLst>
              <a:ext uri="{FF2B5EF4-FFF2-40B4-BE49-F238E27FC236}">
                <a16:creationId xmlns:a16="http://schemas.microsoft.com/office/drawing/2014/main" id="{A7310831-5CD2-4508-BAEF-62005A799D8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117" b="16246"/>
          <a:stretch/>
        </p:blipFill>
        <p:spPr>
          <a:xfrm>
            <a:off x="1" y="1"/>
            <a:ext cx="12191999" cy="6857999"/>
          </a:xfrm>
          <a:prstGeom prst="rect">
            <a:avLst/>
          </a:prstGeom>
        </p:spPr>
      </p:pic>
      <p:pic>
        <p:nvPicPr>
          <p:cNvPr id="14" name="Picture 13" descr="A screen shot of a computer&#10;&#10;Description automatically generated with medium confidence">
            <a:extLst>
              <a:ext uri="{FF2B5EF4-FFF2-40B4-BE49-F238E27FC236}">
                <a16:creationId xmlns:a16="http://schemas.microsoft.com/office/drawing/2014/main" id="{BDE8E0A2-1904-4B6D-A046-BD1D71B55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4012CF53-7EDB-4DD5-8792-9B298940DABE}"/>
              </a:ext>
            </a:extLst>
          </p:cNvPr>
          <p:cNvSpPr txBox="1"/>
          <p:nvPr/>
        </p:nvSpPr>
        <p:spPr>
          <a:xfrm>
            <a:off x="7611463" y="1012954"/>
            <a:ext cx="3867364" cy="4832092"/>
          </a:xfrm>
          <a:prstGeom prst="rect">
            <a:avLst/>
          </a:prstGeom>
          <a:noFill/>
        </p:spPr>
        <p:txBody>
          <a:bodyPr wrap="square">
            <a:spAutoFit/>
          </a:bodyPr>
          <a:lstStyle/>
          <a:p>
            <a:pPr marL="0" marR="0" algn="ctr"/>
            <a:r>
              <a:rPr lang="en-US" sz="2800" b="1" dirty="0">
                <a:solidFill>
                  <a:srgbClr val="333333"/>
                </a:solidFill>
                <a:effectLst/>
                <a:latin typeface="Eras Medium ITC" panose="020B0602030504020804" pitchFamily="34" charset="0"/>
                <a:ea typeface="Calibri" panose="020F0502020204030204" pitchFamily="34" charset="0"/>
              </a:rPr>
              <a:t>Meditation isn’t all about breathing in an out, you know! </a:t>
            </a:r>
            <a:r>
              <a:rPr lang="en-US" sz="2800" b="1" dirty="0">
                <a:solidFill>
                  <a:srgbClr val="000000"/>
                </a:solidFill>
                <a:effectLst/>
                <a:latin typeface="Eras Medium ITC" panose="020B0602030504020804" pitchFamily="34" charset="0"/>
                <a:ea typeface="Calibri" panose="020F0502020204030204" pitchFamily="34" charset="0"/>
              </a:rPr>
              <a:t>Recent studies</a:t>
            </a:r>
            <a:r>
              <a:rPr lang="en-US" sz="2800" b="1" dirty="0">
                <a:solidFill>
                  <a:srgbClr val="333333"/>
                </a:solidFill>
                <a:effectLst/>
                <a:latin typeface="Eras Medium ITC" panose="020B0602030504020804" pitchFamily="34" charset="0"/>
                <a:ea typeface="Calibri" panose="020F0502020204030204" pitchFamily="34" charset="0"/>
              </a:rPr>
              <a:t> show that meditating before you study can improve your reading comprehension, memory, concentration, stress and anxiety.</a:t>
            </a:r>
          </a:p>
        </p:txBody>
      </p:sp>
      <p:sp>
        <p:nvSpPr>
          <p:cNvPr id="16" name="Oval 15">
            <a:extLst>
              <a:ext uri="{FF2B5EF4-FFF2-40B4-BE49-F238E27FC236}">
                <a16:creationId xmlns:a16="http://schemas.microsoft.com/office/drawing/2014/main" id="{CEA6915E-6EC4-41B9-8C86-CBB2F9E6F864}"/>
              </a:ext>
            </a:extLst>
          </p:cNvPr>
          <p:cNvSpPr/>
          <p:nvPr/>
        </p:nvSpPr>
        <p:spPr>
          <a:xfrm>
            <a:off x="0" y="6285390"/>
            <a:ext cx="1802167" cy="572610"/>
          </a:xfrm>
          <a:prstGeom prst="ellipse">
            <a:avLst/>
          </a:prstGeom>
          <a:solidFill>
            <a:srgbClr val="647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B862113-2CC8-4862-B0BD-0D3B7A218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6009857"/>
            <a:ext cx="1090468" cy="848142"/>
          </a:xfrm>
          <a:prstGeom prst="rect">
            <a:avLst/>
          </a:prstGeom>
        </p:spPr>
      </p:pic>
    </p:spTree>
    <p:extLst>
      <p:ext uri="{BB962C8B-B14F-4D97-AF65-F5344CB8AC3E}">
        <p14:creationId xmlns:p14="http://schemas.microsoft.com/office/powerpoint/2010/main" val="1883739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302F7C-D5D1-41CD-9B29-CA55890732D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60123" y="77490"/>
            <a:ext cx="10422461" cy="6780510"/>
          </a:xfrm>
          <a:prstGeom prst="rect">
            <a:avLst/>
          </a:prstGeom>
        </p:spPr>
      </p:pic>
      <p:sp>
        <p:nvSpPr>
          <p:cNvPr id="3" name="TextBox 2">
            <a:extLst>
              <a:ext uri="{FF2B5EF4-FFF2-40B4-BE49-F238E27FC236}">
                <a16:creationId xmlns:a16="http://schemas.microsoft.com/office/drawing/2014/main" id="{93B0F2F4-8B2D-41EB-AA1A-09BE196F0DB3}"/>
              </a:ext>
            </a:extLst>
          </p:cNvPr>
          <p:cNvSpPr txBox="1"/>
          <p:nvPr/>
        </p:nvSpPr>
        <p:spPr>
          <a:xfrm>
            <a:off x="1766277" y="1045429"/>
            <a:ext cx="10316308" cy="4524315"/>
          </a:xfrm>
          <a:prstGeom prst="rect">
            <a:avLst/>
          </a:prstGeom>
          <a:noFill/>
        </p:spPr>
        <p:txBody>
          <a:bodyPr wrap="square">
            <a:spAutoFit/>
          </a:bodyPr>
          <a:lstStyle/>
          <a:p>
            <a:pPr algn="ctr" rtl="0">
              <a:spcBef>
                <a:spcPts val="0"/>
              </a:spcBef>
              <a:spcAft>
                <a:spcPts val="0"/>
              </a:spcAft>
            </a:pPr>
            <a:r>
              <a:rPr lang="en-US" sz="2400" b="1" i="0" u="none" strike="noStrike" dirty="0">
                <a:solidFill>
                  <a:srgbClr val="000000"/>
                </a:solidFill>
                <a:effectLst/>
                <a:latin typeface="Eras Medium ITC" panose="020B0602030504020804" pitchFamily="34" charset="0"/>
              </a:rPr>
              <a:t>Today, we are going to </a:t>
            </a:r>
            <a:r>
              <a:rPr lang="en-US" sz="2400" b="1" dirty="0">
                <a:solidFill>
                  <a:srgbClr val="000000"/>
                </a:solidFill>
                <a:latin typeface="Eras Medium ITC" panose="020B0602030504020804" pitchFamily="34" charset="0"/>
              </a:rPr>
              <a:t>focus on another type of meditation called </a:t>
            </a:r>
          </a:p>
          <a:p>
            <a:pPr algn="ctr" rtl="0">
              <a:spcBef>
                <a:spcPts val="0"/>
              </a:spcBef>
              <a:spcAft>
                <a:spcPts val="0"/>
              </a:spcAft>
            </a:pPr>
            <a:r>
              <a:rPr lang="en-US" sz="2400" b="1" i="1" dirty="0">
                <a:solidFill>
                  <a:srgbClr val="ED7D31"/>
                </a:solidFill>
                <a:effectLst/>
                <a:latin typeface="Eras Medium ITC" panose="020B0602030504020804" pitchFamily="34" charset="0"/>
                <a:ea typeface="Times New Roman" panose="02020603050405020304" pitchFamily="18" charset="0"/>
                <a:cs typeface="Arial" panose="020B0604020202020204" pitchFamily="34" charset="0"/>
              </a:rPr>
              <a:t>Walking </a:t>
            </a:r>
            <a:r>
              <a:rPr lang="en-US" sz="2400" b="1" i="1" dirty="0">
                <a:solidFill>
                  <a:srgbClr val="ED7D31"/>
                </a:solidFill>
                <a:latin typeface="Eras Medium ITC" panose="020B0602030504020804" pitchFamily="34" charset="0"/>
                <a:ea typeface="Times New Roman" panose="02020603050405020304" pitchFamily="18" charset="0"/>
                <a:cs typeface="Arial" panose="020B0604020202020204" pitchFamily="34" charset="0"/>
              </a:rPr>
              <a:t>M</a:t>
            </a:r>
            <a:r>
              <a:rPr lang="en-US" sz="2400" b="1" i="1" dirty="0">
                <a:solidFill>
                  <a:srgbClr val="ED7D31"/>
                </a:solidFill>
                <a:effectLst/>
                <a:latin typeface="Eras Medium ITC" panose="020B0602030504020804" pitchFamily="34" charset="0"/>
                <a:ea typeface="Times New Roman" panose="02020603050405020304" pitchFamily="18" charset="0"/>
                <a:cs typeface="Arial" panose="020B0604020202020204" pitchFamily="34" charset="0"/>
              </a:rPr>
              <a:t>editation.</a:t>
            </a:r>
            <a:endParaRPr lang="en-US" sz="2400" b="1" i="1" dirty="0">
              <a:solidFill>
                <a:srgbClr val="2F5496"/>
              </a:solidFill>
              <a:effectLst/>
              <a:latin typeface="Eras Medium ITC" panose="020B0602030504020804" pitchFamily="34" charset="0"/>
              <a:ea typeface="Calibri" panose="020F0502020204030204" pitchFamily="34" charset="0"/>
              <a:cs typeface="Arial" panose="020B0604020202020204" pitchFamily="34" charset="0"/>
            </a:endParaRPr>
          </a:p>
          <a:p>
            <a:pPr marL="0" marR="0" algn="ctr"/>
            <a:r>
              <a:rPr lang="en-US" sz="2400" b="1" dirty="0">
                <a:solidFill>
                  <a:srgbClr val="333333"/>
                </a:solidFill>
                <a:effectLst/>
                <a:latin typeface="Eras Medium ITC" panose="020B0602030504020804" pitchFamily="34" charset="0"/>
                <a:ea typeface="Calibri" panose="020F0502020204030204" pitchFamily="34" charset="0"/>
                <a:cs typeface="Arial" panose="020B0604020202020204" pitchFamily="34" charset="0"/>
              </a:rPr>
              <a:t>You don’t have to sit still for 30 minutes in order to feel peaceful. Walking meditation will give you a break and allow you to come back to your desk feeling focused and energized. Find a location that is relatively peaceful and where you won’t be disturbed. As you walk, become aware of how the ground feels beneath your feet and concentrate on regulating your breathing. Also become aware of the nature sounds surrounding you that you would usually ignore. The aim is to feel at peace with the world, even if it’s only for a little while.</a:t>
            </a:r>
            <a:br>
              <a:rPr lang="en-US" sz="2400" b="1" dirty="0">
                <a:solidFill>
                  <a:srgbClr val="333333"/>
                </a:solidFill>
                <a:effectLst/>
                <a:latin typeface="Eras Medium ITC" panose="020B0602030504020804" pitchFamily="34" charset="0"/>
                <a:ea typeface="Calibri" panose="020F0502020204030204" pitchFamily="34" charset="0"/>
                <a:cs typeface="Arial" panose="020B0604020202020204" pitchFamily="34" charset="0"/>
              </a:rPr>
            </a:br>
            <a:endParaRPr lang="en-US" sz="2400" b="1" dirty="0">
              <a:effectLst/>
              <a:latin typeface="Eras Medium ITC" panose="020B0602030504020804" pitchFamily="34" charset="0"/>
              <a:ea typeface="Calibri" panose="020F0502020204030204" pitchFamily="34" charset="0"/>
              <a:cs typeface="Arial" panose="020B0604020202020204" pitchFamily="34" charset="0"/>
            </a:endParaRPr>
          </a:p>
          <a:p>
            <a:pPr marL="0" marR="0" algn="ctr"/>
            <a:r>
              <a:rPr lang="en-US" sz="2400" b="1" dirty="0">
                <a:solidFill>
                  <a:schemeClr val="accent2"/>
                </a:solidFill>
                <a:effectLst/>
                <a:latin typeface="Eras Medium ITC" panose="020B0602030504020804" pitchFamily="34" charset="0"/>
                <a:ea typeface="Calibri" panose="020F0502020204030204" pitchFamily="34" charset="0"/>
                <a:cs typeface="Arial" panose="020B0604020202020204" pitchFamily="34" charset="0"/>
              </a:rPr>
              <a:t>This meditation will: </a:t>
            </a:r>
            <a:r>
              <a:rPr lang="en-US" sz="2400" b="1" dirty="0">
                <a:solidFill>
                  <a:srgbClr val="333333"/>
                </a:solidFill>
                <a:effectLst/>
                <a:latin typeface="Eras Medium ITC" panose="020B0602030504020804" pitchFamily="34" charset="0"/>
                <a:ea typeface="Calibri" panose="020F0502020204030204" pitchFamily="34" charset="0"/>
                <a:cs typeface="Arial" panose="020B0604020202020204" pitchFamily="34" charset="0"/>
              </a:rPr>
              <a:t>Boost creativity and productivity.</a:t>
            </a:r>
            <a:endParaRPr lang="en-US" sz="2400" b="1" dirty="0">
              <a:latin typeface="Eras Medium ITC" panose="020B0602030504020804" pitchFamily="34" charset="0"/>
            </a:endParaRPr>
          </a:p>
        </p:txBody>
      </p:sp>
      <p:sp>
        <p:nvSpPr>
          <p:cNvPr id="2" name="Rectangle 1">
            <a:extLst>
              <a:ext uri="{FF2B5EF4-FFF2-40B4-BE49-F238E27FC236}">
                <a16:creationId xmlns:a16="http://schemas.microsoft.com/office/drawing/2014/main" id="{E0845EAC-831E-481A-9D79-B6A2A30AFFA1}"/>
              </a:ext>
            </a:extLst>
          </p:cNvPr>
          <p:cNvSpPr/>
          <p:nvPr/>
        </p:nvSpPr>
        <p:spPr>
          <a:xfrm>
            <a:off x="0" y="6267636"/>
            <a:ext cx="1651247" cy="608120"/>
          </a:xfrm>
          <a:prstGeom prst="rect">
            <a:avLst/>
          </a:prstGeom>
          <a:solidFill>
            <a:srgbClr val="647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1B58CAC-4B33-42C3-BBD3-AEC3C2460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76" y="6009858"/>
            <a:ext cx="1090468" cy="848142"/>
          </a:xfrm>
          <a:prstGeom prst="rect">
            <a:avLst/>
          </a:prstGeom>
        </p:spPr>
      </p:pic>
    </p:spTree>
    <p:extLst>
      <p:ext uri="{BB962C8B-B14F-4D97-AF65-F5344CB8AC3E}">
        <p14:creationId xmlns:p14="http://schemas.microsoft.com/office/powerpoint/2010/main" val="29381299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ek 1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ek 2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ek 3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eek 4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10209</TotalTime>
  <Words>202</Words>
  <Application>Microsoft Office PowerPoint</Application>
  <PresentationFormat>Widescreen</PresentationFormat>
  <Paragraphs>16</Paragraphs>
  <Slides>6</Slides>
  <Notes>0</Notes>
  <HiddenSlides>1</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vt:i4>
      </vt:variant>
    </vt:vector>
  </HeadingPairs>
  <TitlesOfParts>
    <vt:vector size="14" baseType="lpstr">
      <vt:lpstr>Arial</vt:lpstr>
      <vt:lpstr>Calibri</vt:lpstr>
      <vt:lpstr>Eras Bold ITC</vt:lpstr>
      <vt:lpstr>Eras Medium ITC</vt:lpstr>
      <vt:lpstr>Week 1 Backgrounds</vt:lpstr>
      <vt:lpstr>Week 2 Backgrounds</vt:lpstr>
      <vt:lpstr>Week 3 Backgrounds</vt:lpstr>
      <vt:lpstr>Week 4 Backgrounds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Dowdee</dc:creator>
  <cp:lastModifiedBy>Scott Dowdee</cp:lastModifiedBy>
  <cp:revision>30</cp:revision>
  <dcterms:created xsi:type="dcterms:W3CDTF">2021-03-23T18:25:43Z</dcterms:created>
  <dcterms:modified xsi:type="dcterms:W3CDTF">2022-05-13T20:24:40Z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F264AF74-9BAD-4190-896B-A0D8A0F6A37B</vt:lpwstr>
  </property>
  <property fmtid="{D5CDD505-2E9C-101B-9397-08002B2CF9AE}" pid="3" name="ArticulatePath">
    <vt:lpwstr>H360 - M - Wk2 - 0.Leader Slides</vt:lpwstr>
  </property>
</Properties>
</file>